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58" r:id="rId7"/>
    <p:sldId id="267" r:id="rId8"/>
    <p:sldId id="259" r:id="rId9"/>
    <p:sldId id="268" r:id="rId10"/>
    <p:sldId id="260" r:id="rId11"/>
    <p:sldId id="262" r:id="rId12"/>
    <p:sldId id="263" r:id="rId13"/>
    <p:sldId id="264" r:id="rId14"/>
    <p:sldId id="266" r:id="rId15"/>
    <p:sldId id="269" r:id="rId16"/>
    <p:sldId id="270" r:id="rId17"/>
    <p:sldId id="265" r:id="rId1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7162697-DABE-469D-8D12-4CBA906CDE81}" type="datetimeFigureOut">
              <a:rPr lang="en-US" smtClean="0"/>
              <a:t>9/23/2019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5324E1-4D9E-4382-866D-4C9088DB65F6}" type="slidenum">
              <a:rPr lang="en-US" smtClean="0"/>
              <a:t>‹#›</a:t>
            </a:fld>
            <a:endParaRPr lang="en-US"/>
          </a:p>
        </p:txBody>
      </p:sp>
    </p:spTree>
    <p:extLst>
      <p:ext uri="{BB962C8B-B14F-4D97-AF65-F5344CB8AC3E}">
        <p14:creationId xmlns:p14="http://schemas.microsoft.com/office/powerpoint/2010/main" val="283569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5324E1-4D9E-4382-866D-4C9088DB65F6}" type="slidenum">
              <a:rPr lang="en-US" smtClean="0"/>
              <a:t>7</a:t>
            </a:fld>
            <a:endParaRPr lang="en-US"/>
          </a:p>
        </p:txBody>
      </p:sp>
    </p:spTree>
    <p:extLst>
      <p:ext uri="{BB962C8B-B14F-4D97-AF65-F5344CB8AC3E}">
        <p14:creationId xmlns:p14="http://schemas.microsoft.com/office/powerpoint/2010/main" val="68718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706204"/>
          </a:xfrm>
          <a:prstGeom prst="rect">
            <a:avLst/>
          </a:prstGeom>
        </p:spPr>
        <p:txBody>
          <a:bodyPr/>
          <a:lstStyle>
            <a:lvl1pPr algn="l">
              <a:defRPr sz="3500" cap="all">
                <a:latin typeface="Ariak"/>
                <a:cs typeface="Ariak"/>
              </a:defRPr>
            </a:lvl1pPr>
          </a:lstStyle>
          <a:p>
            <a:r>
              <a:rPr lang="en-US"/>
              <a:t>Click to edit Master title style</a:t>
            </a:r>
            <a:endParaRPr lang="en-US" dirty="0"/>
          </a:p>
        </p:txBody>
      </p:sp>
      <p:sp>
        <p:nvSpPr>
          <p:cNvPr id="3" name="Content Placeholder 2"/>
          <p:cNvSpPr>
            <a:spLocks noGrp="1"/>
          </p:cNvSpPr>
          <p:nvPr>
            <p:ph idx="1"/>
          </p:nvPr>
        </p:nvSpPr>
        <p:spPr>
          <a:xfrm>
            <a:off x="457200" y="1295402"/>
            <a:ext cx="8229600" cy="5088466"/>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1003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7000"/>
            <a:lum/>
          </a:blip>
          <a:srcRect/>
          <a:stretch>
            <a:fillRect/>
          </a:stretch>
        </a:blipFill>
        <a:effectLst/>
      </p:bgPr>
    </p:bg>
    <p:spTree>
      <p:nvGrpSpPr>
        <p:cNvPr id="1" name=""/>
        <p:cNvGrpSpPr/>
        <p:nvPr/>
      </p:nvGrpSpPr>
      <p:grpSpPr>
        <a:xfrm>
          <a:off x="0" y="0"/>
          <a:ext cx="0" cy="0"/>
          <a:chOff x="0" y="0"/>
          <a:chExt cx="0" cy="0"/>
        </a:xfrm>
      </p:grpSpPr>
      <p:pic>
        <p:nvPicPr>
          <p:cNvPr id="102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6557963"/>
            <a:ext cx="18034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788" y="6554788"/>
            <a:ext cx="70437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138988" y="6567488"/>
            <a:ext cx="190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etActive PPT Template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152"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emcins.com/lossControl/mobileApps.aspx"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apps.apple.com/us/app/ofb-ez-mobile/id92633207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olkcountyiowa.gov/emergency-management"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reload=9&amp;v=5VcSwejU2D0&amp;feature=player_embedded"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s://www.fema.gov/media-library/assets/documents/117439" TargetMode="External"/><Relationship Id="rId5" Type="http://schemas.openxmlformats.org/officeDocument/2006/relationships/hyperlink" Target="https://www.ready.gov/publications" TargetMode="External"/><Relationship Id="rId4" Type="http://schemas.openxmlformats.org/officeDocument/2006/relationships/hyperlink" Target="https://www.google.com/url?client=internal-uds-cse&amp;cx=017270664345420165392:cbm7j_zswr4&amp;q=https://www.oregon.gov/oem/Documents/Preparedness%2520Videos%2520for%2520Staff%2520Meetings.docx&amp;sa=U&amp;ved=2ahUKEwiFnbKfvdrkAhVDXK0KHWkSCY4QFjAAegQIBhAB&amp;usg=AOvVaw0DwibRfhiU0hI5rMYcFV6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schamberfoundation.org/resilience-box" TargetMode="External"/><Relationship Id="rId7" Type="http://schemas.openxmlformats.org/officeDocument/2006/relationships/hyperlink" Target="https://www.dhs.gov/cisa/active-shooter-preparedness"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hyperlink" Target="https://www.polkcountyiowa.gov/media/438675/sip-business-emergency-guide-version-20-4.pdf" TargetMode="External"/><Relationship Id="rId5" Type="http://schemas.openxmlformats.org/officeDocument/2006/relationships/hyperlink" Target="https://www.fema.gov/news-release/2018/03/29/how-make-disaster-plan" TargetMode="External"/><Relationship Id="rId4" Type="http://schemas.openxmlformats.org/officeDocument/2006/relationships/hyperlink" Target="https://www.ready.gov/pla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fis.iowafloodcenter.org/ifis/maps/"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70260"/>
            <a:ext cx="5113606" cy="2644903"/>
          </a:xfrm>
        </p:spPr>
        <p:txBody>
          <a:bodyPr/>
          <a:lstStyle/>
          <a:p>
            <a:pPr marL="0" indent="0" fontAlgn="auto">
              <a:spcAft>
                <a:spcPts val="0"/>
              </a:spcAft>
              <a:defRPr/>
            </a:pPr>
            <a:r>
              <a:rPr lang="en-US" sz="2200" cap="none" dirty="0">
                <a:latin typeface="Arial"/>
                <a:cs typeface="Arial"/>
              </a:rPr>
              <a:t>Be Prepared. The following pages contain verbiage, tips, and other articles and resources around the topic of preparedness that you can reference and share with your co-workers and employees.</a:t>
            </a:r>
          </a:p>
        </p:txBody>
      </p:sp>
    </p:spTree>
    <p:extLst>
      <p:ext uri="{BB962C8B-B14F-4D97-AF65-F5344CB8AC3E}">
        <p14:creationId xmlns:p14="http://schemas.microsoft.com/office/powerpoint/2010/main" val="358368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More tips</a:t>
            </a:r>
            <a:br>
              <a:rPr lang="en-US" dirty="0"/>
            </a:br>
            <a:endParaRPr lang="en-US" dirty="0"/>
          </a:p>
        </p:txBody>
      </p:sp>
      <p:sp>
        <p:nvSpPr>
          <p:cNvPr id="3" name="Content Placeholder 2"/>
          <p:cNvSpPr>
            <a:spLocks noGrp="1"/>
          </p:cNvSpPr>
          <p:nvPr>
            <p:ph idx="1"/>
          </p:nvPr>
        </p:nvSpPr>
        <p:spPr>
          <a:xfrm>
            <a:off x="457200" y="1399196"/>
            <a:ext cx="8229600" cy="5088466"/>
          </a:xfrm>
        </p:spPr>
        <p:txBody>
          <a:bodyPr/>
          <a:lstStyle/>
          <a:p>
            <a:pPr marL="457200" indent="-457200">
              <a:buFont typeface="+mj-lt"/>
              <a:buAutoNum type="arabicPeriod" startAt="17"/>
            </a:pPr>
            <a:r>
              <a:rPr lang="en-US" sz="2000" dirty="0"/>
              <a:t>Establish an outside meeting place for fires/fire drills.  When the smoke alarm sounds get outside and stay outside. Go to your outside meeting place until responders indicate you may return.</a:t>
            </a:r>
          </a:p>
          <a:p>
            <a:pPr marL="457200" indent="-457200">
              <a:buFont typeface="+mj-lt"/>
              <a:buAutoNum type="arabicPeriod" startAt="17"/>
            </a:pPr>
            <a:r>
              <a:rPr lang="en-US" sz="2000" dirty="0"/>
              <a:t>If your company’s data systems have been compromised, inform local law enforcement or the state attorney general as appropriate. Report stolen finances or identities and other cyber crimes to the Internet Crime Complaint Center at www.ic3.gov. </a:t>
            </a:r>
          </a:p>
          <a:p>
            <a:pPr marL="457200" indent="-457200">
              <a:buFont typeface="+mj-lt"/>
              <a:buAutoNum type="arabicPeriod" startAt="17"/>
            </a:pPr>
            <a:r>
              <a:rPr lang="en-US" sz="2000" dirty="0"/>
              <a:t>When an emergency occurs, the need to communicate is immediate. Take the time to create templates for different scenarios and different audiences in advance. </a:t>
            </a:r>
          </a:p>
          <a:p>
            <a:pPr marL="457200" indent="-457200">
              <a:buFont typeface="+mj-lt"/>
              <a:buAutoNum type="arabicPeriod" startAt="17"/>
            </a:pPr>
            <a:r>
              <a:rPr lang="en-US" sz="2000" dirty="0"/>
              <a:t>Never self-deploy to a disaster site to help. As Iowans, we always want to jump in and help, especially in time of crisis; but it is much more helpful to go through organizations leading the recovery efforts.  </a:t>
            </a:r>
          </a:p>
          <a:p>
            <a:pPr marL="457200" indent="-457200">
              <a:buFont typeface="+mj-lt"/>
              <a:buAutoNum type="arabicPeriod" startAt="17"/>
            </a:pPr>
            <a:endParaRPr lang="en-US" sz="2000" dirty="0">
              <a:solidFill>
                <a:schemeClr val="accent1"/>
              </a:solidFill>
            </a:endParaRPr>
          </a:p>
          <a:p>
            <a:pPr marL="457200" indent="-457200">
              <a:buFont typeface="+mj-lt"/>
              <a:buAutoNum type="arabicPeriod" startAt="17"/>
            </a:pPr>
            <a:endParaRPr lang="en-US" sz="2000" dirty="0">
              <a:solidFill>
                <a:schemeClr val="accent1"/>
              </a:solidFill>
            </a:endParaRPr>
          </a:p>
        </p:txBody>
      </p:sp>
    </p:spTree>
    <p:extLst>
      <p:ext uri="{BB962C8B-B14F-4D97-AF65-F5344CB8AC3E}">
        <p14:creationId xmlns:p14="http://schemas.microsoft.com/office/powerpoint/2010/main" val="363406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More tips</a:t>
            </a:r>
            <a:br>
              <a:rPr lang="en-US" dirty="0"/>
            </a:br>
            <a:endParaRPr lang="en-US" dirty="0"/>
          </a:p>
        </p:txBody>
      </p:sp>
      <p:sp>
        <p:nvSpPr>
          <p:cNvPr id="3" name="Content Placeholder 2"/>
          <p:cNvSpPr>
            <a:spLocks noGrp="1"/>
          </p:cNvSpPr>
          <p:nvPr>
            <p:ph idx="1"/>
          </p:nvPr>
        </p:nvSpPr>
        <p:spPr>
          <a:xfrm>
            <a:off x="457200" y="1273630"/>
            <a:ext cx="8229600" cy="5088466"/>
          </a:xfrm>
        </p:spPr>
        <p:txBody>
          <a:bodyPr/>
          <a:lstStyle/>
          <a:p>
            <a:pPr marL="0" indent="0">
              <a:buNone/>
            </a:pPr>
            <a:endParaRPr lang="en-US" sz="2000" dirty="0"/>
          </a:p>
          <a:p>
            <a:pPr marL="0" indent="0">
              <a:buNone/>
            </a:pPr>
            <a:endParaRPr lang="en-US" sz="2000" dirty="0"/>
          </a:p>
        </p:txBody>
      </p:sp>
      <p:sp>
        <p:nvSpPr>
          <p:cNvPr id="5" name="Content Placeholder 2">
            <a:extLst>
              <a:ext uri="{FF2B5EF4-FFF2-40B4-BE49-F238E27FC236}">
                <a16:creationId xmlns:a16="http://schemas.microsoft.com/office/drawing/2014/main" id="{081BF03C-63EA-4373-A22E-C6636962D354}"/>
              </a:ext>
            </a:extLst>
          </p:cNvPr>
          <p:cNvSpPr txBox="1">
            <a:spLocks/>
          </p:cNvSpPr>
          <p:nvPr/>
        </p:nvSpPr>
        <p:spPr>
          <a:xfrm>
            <a:off x="609600" y="1426030"/>
            <a:ext cx="8229600" cy="508846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charset="0"/>
                <a:cs typeface="Arial Narrow"/>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charset="0"/>
                <a:cs typeface="Arial Narrow"/>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charset="0"/>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21"/>
            </a:pPr>
            <a:r>
              <a:rPr lang="en-US" sz="2000" dirty="0"/>
              <a:t>Never seek shelter from a tornado under a bridge or overpass. You are much safer in a low and flat location.</a:t>
            </a:r>
          </a:p>
          <a:p>
            <a:pPr marL="457200" indent="-457200">
              <a:buAutoNum type="arabicPeriod" startAt="21"/>
            </a:pPr>
            <a:r>
              <a:rPr lang="en-US" sz="2000" dirty="0"/>
              <a:t>Being constantly connected can make life more efficient, but it also increases risk of cybersecurity threats. Understand the devices and apps you use every day to help keep you and your information safe and secure. </a:t>
            </a:r>
          </a:p>
          <a:p>
            <a:pPr marL="457200" indent="-457200">
              <a:buAutoNum type="arabicPeriod" startAt="21"/>
            </a:pPr>
            <a:r>
              <a:rPr lang="en-US" sz="2000" dirty="0"/>
              <a:t>Medical emergencies can happen from anytime, anywhere. You play a role in calling 911 and supporting the victim until first responders arrive. Never move the victim, and never provide any first aid beyond your training.</a:t>
            </a:r>
          </a:p>
          <a:p>
            <a:pPr marL="457200" indent="-457200">
              <a:buAutoNum type="arabicPeriod" startAt="21"/>
            </a:pPr>
            <a:r>
              <a:rPr lang="en-US" sz="2000" dirty="0"/>
              <a:t>Apps can help with organization and communication.  EMC Insurance offers a few </a:t>
            </a:r>
            <a:r>
              <a:rPr lang="en-US" sz="2000" dirty="0">
                <a:solidFill>
                  <a:schemeClr val="accent1"/>
                </a:solidFill>
                <a:hlinkClick r:id="rId3"/>
              </a:rPr>
              <a:t>loss control apps</a:t>
            </a:r>
            <a:r>
              <a:rPr lang="en-US" sz="2000" u="sng" dirty="0">
                <a:solidFill>
                  <a:schemeClr val="accent1"/>
                </a:solidFill>
                <a:hlinkClick r:id="rId3"/>
              </a:rPr>
              <a:t> </a:t>
            </a:r>
            <a:r>
              <a:rPr lang="en-US" sz="2000" dirty="0"/>
              <a:t>including the </a:t>
            </a:r>
            <a:r>
              <a:rPr lang="en-US" sz="2000" dirty="0">
                <a:hlinkClick r:id="rId4"/>
              </a:rPr>
              <a:t>OFB-EZ Mobile</a:t>
            </a:r>
            <a:r>
              <a:rPr lang="en-US" sz="2000" dirty="0"/>
              <a:t>™ app that can help you create, house and communicate your plan.</a:t>
            </a:r>
          </a:p>
          <a:p>
            <a:pPr marL="457200" indent="-457200">
              <a:buAutoNum type="arabicPeriod" startAt="21"/>
            </a:pPr>
            <a:r>
              <a:rPr lang="en-US" sz="2000" dirty="0"/>
              <a:t>Create phone-tree strategies, group email and group texting strategies to help communicate during emergencies. </a:t>
            </a:r>
          </a:p>
          <a:p>
            <a:pPr marL="457200" indent="-457200">
              <a:buAutoNum type="arabicPeriod" startAt="21"/>
            </a:pPr>
            <a:endParaRPr lang="en-US" sz="2000" dirty="0">
              <a:solidFill>
                <a:schemeClr val="accent1"/>
              </a:solidFill>
            </a:endParaRPr>
          </a:p>
          <a:p>
            <a:pPr marL="457200" indent="-457200">
              <a:buAutoNum type="arabicPeriod" startAt="21"/>
            </a:pPr>
            <a:endParaRPr lang="en-US" sz="2000" dirty="0"/>
          </a:p>
          <a:p>
            <a:pPr marL="457200" indent="-457200">
              <a:buFont typeface="+mj-lt"/>
              <a:buAutoNum type="arabicPeriod" startAt="18"/>
            </a:pPr>
            <a:endParaRPr lang="en-US" sz="2000" dirty="0">
              <a:solidFill>
                <a:schemeClr val="accent1"/>
              </a:solidFill>
            </a:endParaRPr>
          </a:p>
          <a:p>
            <a:pPr marL="457200" indent="-457200">
              <a:buFont typeface="+mj-lt"/>
              <a:buAutoNum type="arabicPeriod" startAt="18"/>
            </a:pPr>
            <a:endParaRPr lang="en-US" sz="2000" dirty="0">
              <a:solidFill>
                <a:schemeClr val="accent1"/>
              </a:solidFill>
            </a:endParaRPr>
          </a:p>
        </p:txBody>
      </p:sp>
    </p:spTree>
    <p:extLst>
      <p:ext uri="{BB962C8B-B14F-4D97-AF65-F5344CB8AC3E}">
        <p14:creationId xmlns:p14="http://schemas.microsoft.com/office/powerpoint/2010/main" val="86068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More tips</a:t>
            </a:r>
            <a:br>
              <a:rPr lang="en-US" dirty="0"/>
            </a:br>
            <a:endParaRPr lang="en-US" dirty="0"/>
          </a:p>
        </p:txBody>
      </p:sp>
      <p:sp>
        <p:nvSpPr>
          <p:cNvPr id="3" name="Content Placeholder 2"/>
          <p:cNvSpPr>
            <a:spLocks noGrp="1"/>
          </p:cNvSpPr>
          <p:nvPr>
            <p:ph idx="1"/>
          </p:nvPr>
        </p:nvSpPr>
        <p:spPr>
          <a:xfrm>
            <a:off x="457200" y="1273630"/>
            <a:ext cx="8229600" cy="5088466"/>
          </a:xfrm>
        </p:spPr>
        <p:txBody>
          <a:bodyPr/>
          <a:lstStyle/>
          <a:p>
            <a:pPr marL="0" indent="0">
              <a:buNone/>
            </a:pPr>
            <a:endParaRPr lang="en-US" sz="2000" dirty="0"/>
          </a:p>
          <a:p>
            <a:pPr marL="0" indent="0">
              <a:buNone/>
            </a:pPr>
            <a:endParaRPr lang="en-US" sz="2000" dirty="0"/>
          </a:p>
        </p:txBody>
      </p:sp>
      <p:sp>
        <p:nvSpPr>
          <p:cNvPr id="5" name="Content Placeholder 2">
            <a:extLst>
              <a:ext uri="{FF2B5EF4-FFF2-40B4-BE49-F238E27FC236}">
                <a16:creationId xmlns:a16="http://schemas.microsoft.com/office/drawing/2014/main" id="{081BF03C-63EA-4373-A22E-C6636962D354}"/>
              </a:ext>
            </a:extLst>
          </p:cNvPr>
          <p:cNvSpPr txBox="1">
            <a:spLocks/>
          </p:cNvSpPr>
          <p:nvPr/>
        </p:nvSpPr>
        <p:spPr>
          <a:xfrm>
            <a:off x="609600" y="1426030"/>
            <a:ext cx="8229600" cy="508846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charset="0"/>
                <a:cs typeface="Arial Narrow"/>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charset="0"/>
                <a:cs typeface="Arial Narrow"/>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charset="0"/>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26"/>
            </a:pPr>
            <a:r>
              <a:rPr lang="en-US" sz="2000" dirty="0"/>
              <a:t>In an active shooter event, the first officers to arrive on scene will not stop to help the injured. Expect rescue teams to follow initial officers. These rescue teams will treat and remove injured.</a:t>
            </a:r>
          </a:p>
          <a:p>
            <a:pPr marL="457200" indent="-457200">
              <a:buFont typeface="+mj-lt"/>
              <a:buAutoNum type="arabicPeriod" startAt="26"/>
            </a:pPr>
            <a:r>
              <a:rPr lang="en-US" sz="2000" dirty="0"/>
              <a:t>If you or someone close to you has a disability or a special need, you may have to take additional steps to prepare for emergencies. Create a network of neighbors, relatives, friends, and coworkers to aid you in an emergency.  </a:t>
            </a:r>
          </a:p>
          <a:p>
            <a:pPr marL="457200" indent="-457200">
              <a:buAutoNum type="arabicPeriod" startAt="26"/>
            </a:pPr>
            <a:r>
              <a:rPr lang="en-US" sz="2000" dirty="0"/>
              <a:t>Use unique passwords and change passwords every three months. Consider implementing multi-factor authentication that requires additional information beyond a password to gain entry. Check with your vendors that handle sensitive data, especially financial institutions, to see if they offer multi-factor authentication for your account.</a:t>
            </a:r>
          </a:p>
          <a:p>
            <a:pPr marL="457200" indent="-457200">
              <a:buAutoNum type="arabicPeriod" startAt="26"/>
            </a:pPr>
            <a:r>
              <a:rPr lang="en-US" sz="2000" dirty="0"/>
              <a:t>Learn first aid and CPR from your local Red Cross chapter or other community organizations.</a:t>
            </a:r>
          </a:p>
          <a:p>
            <a:pPr marL="457200" indent="-457200">
              <a:buAutoNum type="arabicPeriod" startAt="26"/>
            </a:pPr>
            <a:endParaRPr lang="en-US" sz="2000" dirty="0"/>
          </a:p>
          <a:p>
            <a:pPr marL="0" indent="0">
              <a:buNone/>
            </a:pPr>
            <a:endParaRPr lang="en-US" sz="2000" dirty="0"/>
          </a:p>
          <a:p>
            <a:pPr marL="457200" indent="-457200">
              <a:buFont typeface="+mj-lt"/>
              <a:buAutoNum type="arabicPeriod" startAt="18"/>
            </a:pPr>
            <a:endParaRPr lang="en-US" sz="2000" dirty="0">
              <a:solidFill>
                <a:schemeClr val="accent1"/>
              </a:solidFill>
            </a:endParaRPr>
          </a:p>
          <a:p>
            <a:pPr marL="457200" indent="-457200">
              <a:buFont typeface="+mj-lt"/>
              <a:buAutoNum type="arabicPeriod" startAt="18"/>
            </a:pPr>
            <a:endParaRPr lang="en-US" sz="2000" dirty="0">
              <a:solidFill>
                <a:schemeClr val="accent1"/>
              </a:solidFill>
            </a:endParaRPr>
          </a:p>
        </p:txBody>
      </p:sp>
    </p:spTree>
    <p:extLst>
      <p:ext uri="{BB962C8B-B14F-4D97-AF65-F5344CB8AC3E}">
        <p14:creationId xmlns:p14="http://schemas.microsoft.com/office/powerpoint/2010/main" val="53451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More tips</a:t>
            </a:r>
            <a:br>
              <a:rPr lang="en-US" dirty="0"/>
            </a:br>
            <a:endParaRPr lang="en-US" dirty="0"/>
          </a:p>
        </p:txBody>
      </p:sp>
      <p:sp>
        <p:nvSpPr>
          <p:cNvPr id="3" name="Content Placeholder 2"/>
          <p:cNvSpPr>
            <a:spLocks noGrp="1"/>
          </p:cNvSpPr>
          <p:nvPr>
            <p:ph idx="1"/>
          </p:nvPr>
        </p:nvSpPr>
        <p:spPr>
          <a:xfrm>
            <a:off x="457200" y="1273630"/>
            <a:ext cx="8229600" cy="5088466"/>
          </a:xfrm>
        </p:spPr>
        <p:txBody>
          <a:bodyPr/>
          <a:lstStyle/>
          <a:p>
            <a:pPr marL="0" indent="0">
              <a:buNone/>
            </a:pPr>
            <a:endParaRPr lang="en-US" sz="2000" dirty="0"/>
          </a:p>
          <a:p>
            <a:pPr marL="0" indent="0">
              <a:buNone/>
            </a:pPr>
            <a:endParaRPr lang="en-US" sz="2000" dirty="0"/>
          </a:p>
        </p:txBody>
      </p:sp>
      <p:sp>
        <p:nvSpPr>
          <p:cNvPr id="5" name="Content Placeholder 2">
            <a:extLst>
              <a:ext uri="{FF2B5EF4-FFF2-40B4-BE49-F238E27FC236}">
                <a16:creationId xmlns:a16="http://schemas.microsoft.com/office/drawing/2014/main" id="{081BF03C-63EA-4373-A22E-C6636962D354}"/>
              </a:ext>
            </a:extLst>
          </p:cNvPr>
          <p:cNvSpPr txBox="1">
            <a:spLocks/>
          </p:cNvSpPr>
          <p:nvPr/>
        </p:nvSpPr>
        <p:spPr>
          <a:xfrm>
            <a:off x="609600" y="1426030"/>
            <a:ext cx="8229600" cy="508846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charset="0"/>
                <a:cs typeface="Arial Narrow"/>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charset="0"/>
                <a:cs typeface="Arial Narrow"/>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charset="0"/>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30"/>
            </a:pPr>
            <a:r>
              <a:rPr lang="en-US" sz="2000" dirty="0"/>
              <a:t>When electricity is lost for several hours or days, frozen and refrigerated food may not be safe to eat.  Do not re-freeze thawed food.  Throw away all food that has been under flood waters, except canned food, but wash and sanitize the cans before opening.</a:t>
            </a:r>
          </a:p>
          <a:p>
            <a:pPr marL="457200" indent="-457200">
              <a:buAutoNum type="arabicPeriod" startAt="30"/>
            </a:pPr>
            <a:r>
              <a:rPr lang="en-US" sz="2000" dirty="0"/>
              <a:t>As you plan, think about a disaster as anything that disrupts normal operations with employees, customers, and your supply chain.</a:t>
            </a:r>
          </a:p>
          <a:p>
            <a:pPr marL="457200" indent="-457200">
              <a:buAutoNum type="arabicPeriod" startAt="30"/>
            </a:pPr>
            <a:r>
              <a:rPr lang="en-US" sz="2000" dirty="0"/>
              <a:t>Calling 211 will put you in touch with a wide array of community supports and resources.  Keep this in mind as you need help recovering from disaster, and much more.</a:t>
            </a:r>
          </a:p>
          <a:p>
            <a:pPr marL="0" indent="0">
              <a:buNone/>
            </a:pPr>
            <a:endParaRPr lang="en-US" sz="2000" dirty="0"/>
          </a:p>
          <a:p>
            <a:pPr marL="457200" indent="-457200">
              <a:buFont typeface="+mj-lt"/>
              <a:buAutoNum type="arabicPeriod" startAt="18"/>
            </a:pPr>
            <a:endParaRPr lang="en-US" sz="2000" dirty="0">
              <a:solidFill>
                <a:schemeClr val="accent1"/>
              </a:solidFill>
            </a:endParaRPr>
          </a:p>
          <a:p>
            <a:pPr marL="457200" indent="-457200">
              <a:buFont typeface="+mj-lt"/>
              <a:buAutoNum type="arabicPeriod" startAt="18"/>
            </a:pPr>
            <a:endParaRPr lang="en-US" sz="2000" dirty="0">
              <a:solidFill>
                <a:schemeClr val="accent1"/>
              </a:solidFill>
            </a:endParaRPr>
          </a:p>
        </p:txBody>
      </p:sp>
    </p:spTree>
    <p:extLst>
      <p:ext uri="{BB962C8B-B14F-4D97-AF65-F5344CB8AC3E}">
        <p14:creationId xmlns:p14="http://schemas.microsoft.com/office/powerpoint/2010/main" val="3314872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Appendix</a:t>
            </a:r>
          </a:p>
        </p:txBody>
      </p:sp>
      <p:sp>
        <p:nvSpPr>
          <p:cNvPr id="3" name="Content Placeholder 2"/>
          <p:cNvSpPr>
            <a:spLocks noGrp="1"/>
          </p:cNvSpPr>
          <p:nvPr>
            <p:ph idx="1"/>
          </p:nvPr>
        </p:nvSpPr>
        <p:spPr>
          <a:xfrm>
            <a:off x="323193" y="2265703"/>
            <a:ext cx="8497614" cy="3924081"/>
          </a:xfrm>
        </p:spPr>
        <p:txBody>
          <a:bodyPr numCol="2"/>
          <a:lstStyle/>
          <a:p>
            <a:r>
              <a:rPr lang="en-US" sz="2000" dirty="0"/>
              <a:t>FEMA.gov							</a:t>
            </a:r>
          </a:p>
          <a:p>
            <a:r>
              <a:rPr lang="en-US" sz="2000" dirty="0"/>
              <a:t>Ready.gov</a:t>
            </a:r>
          </a:p>
          <a:p>
            <a:pPr lvl="0"/>
            <a:r>
              <a:rPr lang="en-US" sz="2000" dirty="0">
                <a:solidFill>
                  <a:prstClr val="black"/>
                </a:solidFill>
              </a:rPr>
              <a:t>SafeGuardIowa.org</a:t>
            </a:r>
          </a:p>
          <a:p>
            <a:r>
              <a:rPr lang="en-US" sz="2000" dirty="0"/>
              <a:t>IBHS.org</a:t>
            </a:r>
          </a:p>
          <a:p>
            <a:pPr lvl="0"/>
            <a:r>
              <a:rPr lang="en-US" sz="2000" dirty="0">
                <a:solidFill>
                  <a:prstClr val="black"/>
                </a:solidFill>
              </a:rPr>
              <a:t>IowaFloodCenter.org</a:t>
            </a:r>
          </a:p>
          <a:p>
            <a:r>
              <a:rPr lang="en-US" sz="2000" dirty="0"/>
              <a:t>PolkCountyIowa.gov/emergency-management</a:t>
            </a:r>
          </a:p>
          <a:p>
            <a:r>
              <a:rPr lang="en-US" sz="2000" dirty="0"/>
              <a:t>USChamberFoundation.org/topics/disaster-response</a:t>
            </a:r>
          </a:p>
          <a:p>
            <a:r>
              <a:rPr lang="en-US" sz="2000" dirty="0"/>
              <a:t>SBA.gov/business-guide/manage-your-business/prepare-emergencies</a:t>
            </a:r>
          </a:p>
          <a:p>
            <a:r>
              <a:rPr lang="en-US" sz="2000" dirty="0"/>
              <a:t>DHS.gov/publication/active-shooter-pamphlet</a:t>
            </a:r>
          </a:p>
          <a:p>
            <a:r>
              <a:rPr lang="en-US" sz="2000" dirty="0"/>
              <a:t>DHS.gov/cisa/workplace-violence</a:t>
            </a:r>
          </a:p>
          <a:p>
            <a:r>
              <a:rPr lang="en-US" sz="2000" dirty="0"/>
              <a:t>US-CERT.gov </a:t>
            </a:r>
          </a:p>
          <a:p>
            <a:r>
              <a:rPr lang="en-US" sz="2000" dirty="0"/>
              <a:t>FCC.gov</a:t>
            </a:r>
          </a:p>
          <a:p>
            <a:r>
              <a:rPr lang="en-US" sz="2000" dirty="0"/>
              <a:t>DisasterSafety.org</a:t>
            </a:r>
          </a:p>
          <a:p>
            <a:endParaRPr lang="en-US" sz="2000" dirty="0"/>
          </a:p>
          <a:p>
            <a:endParaRPr lang="en-US" dirty="0"/>
          </a:p>
        </p:txBody>
      </p:sp>
      <p:sp>
        <p:nvSpPr>
          <p:cNvPr id="4" name="Content Placeholder 2">
            <a:extLst>
              <a:ext uri="{FF2B5EF4-FFF2-40B4-BE49-F238E27FC236}">
                <a16:creationId xmlns:a16="http://schemas.microsoft.com/office/drawing/2014/main" id="{05DA9940-9829-452D-BD84-430F09313E45}"/>
              </a:ext>
            </a:extLst>
          </p:cNvPr>
          <p:cNvSpPr txBox="1">
            <a:spLocks/>
          </p:cNvSpPr>
          <p:nvPr/>
        </p:nvSpPr>
        <p:spPr>
          <a:xfrm>
            <a:off x="457200" y="1418821"/>
            <a:ext cx="8497614" cy="706205"/>
          </a:xfrm>
          <a:prstGeom prst="rect">
            <a:avLst/>
          </a:prstGeom>
        </p:spPr>
        <p:txBody>
          <a:bodyPr numCol="1"/>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charset="0"/>
                <a:cs typeface="Arial Narrow"/>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charset="0"/>
                <a:cs typeface="Arial Narrow"/>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charset="0"/>
                <a:cs typeface="Arial Narrow"/>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charset="0"/>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b="1" dirty="0"/>
              <a:t>We can’t take all of the credit.  In compiling this information, we referenced the following organizations and websites: </a:t>
            </a:r>
          </a:p>
          <a:p>
            <a:endParaRPr lang="en-US" sz="800" dirty="0"/>
          </a:p>
          <a:p>
            <a:endParaRPr lang="en-US" dirty="0"/>
          </a:p>
        </p:txBody>
      </p:sp>
    </p:spTree>
    <p:extLst>
      <p:ext uri="{BB962C8B-B14F-4D97-AF65-F5344CB8AC3E}">
        <p14:creationId xmlns:p14="http://schemas.microsoft.com/office/powerpoint/2010/main" val="41788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What and Why</a:t>
            </a:r>
          </a:p>
        </p:txBody>
      </p:sp>
      <p:sp>
        <p:nvSpPr>
          <p:cNvPr id="3" name="Content Placeholder 2"/>
          <p:cNvSpPr>
            <a:spLocks noGrp="1"/>
          </p:cNvSpPr>
          <p:nvPr>
            <p:ph idx="1"/>
          </p:nvPr>
        </p:nvSpPr>
        <p:spPr>
          <a:xfrm>
            <a:off x="457200" y="1856934"/>
            <a:ext cx="8229600" cy="4721665"/>
          </a:xfrm>
        </p:spPr>
        <p:txBody>
          <a:bodyPr/>
          <a:lstStyle/>
          <a:p>
            <a:r>
              <a:rPr lang="en-US" sz="2400" dirty="0"/>
              <a:t>Disaster can strike at any time.  It could be small and cause some minor inconvenience and disruption, or it could be devastating and the business may never recover.  Incidents can happen at home too, and in our community at large.  This month, we will take time to assess where we may be vulnerable, take steps to shore up weaknesses, and create plans for dealing with and recovering from whatever comes our way.</a:t>
            </a:r>
          </a:p>
          <a:p>
            <a:endParaRPr lang="en-US" dirty="0"/>
          </a:p>
        </p:txBody>
      </p:sp>
    </p:spTree>
    <p:extLst>
      <p:ext uri="{BB962C8B-B14F-4D97-AF65-F5344CB8AC3E}">
        <p14:creationId xmlns:p14="http://schemas.microsoft.com/office/powerpoint/2010/main" val="400151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Ideas for activities</a:t>
            </a:r>
          </a:p>
        </p:txBody>
      </p:sp>
      <p:sp>
        <p:nvSpPr>
          <p:cNvPr id="3" name="Content Placeholder 2"/>
          <p:cNvSpPr>
            <a:spLocks noGrp="1"/>
          </p:cNvSpPr>
          <p:nvPr>
            <p:ph idx="1"/>
          </p:nvPr>
        </p:nvSpPr>
        <p:spPr>
          <a:xfrm>
            <a:off x="457200" y="1405726"/>
            <a:ext cx="8229600" cy="5088466"/>
          </a:xfrm>
        </p:spPr>
        <p:txBody>
          <a:bodyPr/>
          <a:lstStyle/>
          <a:p>
            <a:r>
              <a:rPr lang="en-US" sz="2400" b="1" dirty="0"/>
              <a:t>Sign up for Code Red- </a:t>
            </a:r>
            <a:r>
              <a:rPr lang="en-US" sz="2400" dirty="0"/>
              <a:t>Sign up to receive community notifications system available to local residents for communicating critical and time-sensitive information.  Register your cell phone for this service to received targeted notifications that directly impact your home or business.  </a:t>
            </a:r>
            <a:r>
              <a:rPr lang="en-US" sz="2400" dirty="0">
                <a:solidFill>
                  <a:schemeClr val="accent1"/>
                </a:solidFill>
                <a:hlinkClick r:id="rId3"/>
              </a:rPr>
              <a:t>https://www.polkcountyiowa.gov/emergency-management</a:t>
            </a:r>
            <a:r>
              <a:rPr lang="en-US" sz="2400" dirty="0"/>
              <a:t>.</a:t>
            </a:r>
            <a:r>
              <a:rPr lang="en-US" sz="2400" dirty="0">
                <a:solidFill>
                  <a:schemeClr val="accent1"/>
                </a:solidFill>
              </a:rPr>
              <a:t> </a:t>
            </a:r>
          </a:p>
          <a:p>
            <a:r>
              <a:rPr lang="en-US" sz="2400" b="1" dirty="0"/>
              <a:t>Take Inventory</a:t>
            </a:r>
            <a:r>
              <a:rPr lang="en-US" sz="2400" dirty="0"/>
              <a:t>- Have each team member take inventory of their work area and document both the company-owned and personal contents. Encourage team members to do this for their home as well. Templates can be found on the internet, or provided by your insurance carrier.  Keep a copy of this information with your disaster recovery plan and in a back up area such as an app or cloud storage so that it can be accessed remotely.</a:t>
            </a:r>
          </a:p>
          <a:p>
            <a:pPr marL="285750" indent="-285750" fontAlgn="auto">
              <a:spcAft>
                <a:spcPts val="0"/>
              </a:spcAft>
              <a:buFont typeface="Arial" pitchFamily="34" charset="0"/>
              <a:buChar char="•"/>
              <a:defRPr/>
            </a:pPr>
            <a:endParaRPr lang="en-US" sz="2800" dirty="0">
              <a:highlight>
                <a:srgbClr val="FFFF00"/>
              </a:highlight>
              <a:latin typeface="Arial Narrow" panose="020B0606020202030204" pitchFamily="34" charset="0"/>
            </a:endParaRPr>
          </a:p>
        </p:txBody>
      </p:sp>
    </p:spTree>
    <p:extLst>
      <p:ext uri="{BB962C8B-B14F-4D97-AF65-F5344CB8AC3E}">
        <p14:creationId xmlns:p14="http://schemas.microsoft.com/office/powerpoint/2010/main" val="322553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Ideas for activities</a:t>
            </a:r>
          </a:p>
        </p:txBody>
      </p:sp>
      <p:sp>
        <p:nvSpPr>
          <p:cNvPr id="3" name="Content Placeholder 2"/>
          <p:cNvSpPr>
            <a:spLocks noGrp="1"/>
          </p:cNvSpPr>
          <p:nvPr>
            <p:ph idx="1"/>
          </p:nvPr>
        </p:nvSpPr>
        <p:spPr>
          <a:xfrm>
            <a:off x="370489" y="1703057"/>
            <a:ext cx="8403021" cy="5562598"/>
          </a:xfrm>
        </p:spPr>
        <p:txBody>
          <a:bodyPr/>
          <a:lstStyle/>
          <a:p>
            <a:r>
              <a:rPr lang="en-US" sz="2400" b="1" dirty="0"/>
              <a:t>Review and Refresh- </a:t>
            </a:r>
            <a:r>
              <a:rPr lang="en-US" sz="2400" dirty="0"/>
              <a:t>Take time at a team meeting to start drafting a plan or review your current plan.  Break into teams to more quickly accomplish the task, create an opportunity for team members to work together, and to have a variety of perspectives reviewing each section. Have teams share their findings and outline for their portion of the plan  Send calendar invites to review and update the plans on a semiannual basis. </a:t>
            </a:r>
          </a:p>
          <a:p>
            <a:r>
              <a:rPr lang="en-US" sz="2400" b="1" dirty="0"/>
              <a:t>Make a Plan for Home </a:t>
            </a:r>
            <a:r>
              <a:rPr lang="en-US" sz="2400" dirty="0"/>
              <a:t>– Encourage team members to make a disaster preparedness and recovery plan for home and family.  Ask each team member to share one tip or one discovery at the next team meeting.</a:t>
            </a:r>
          </a:p>
          <a:p>
            <a:endParaRPr lang="en-US" sz="2400" dirty="0"/>
          </a:p>
        </p:txBody>
      </p:sp>
    </p:spTree>
    <p:extLst>
      <p:ext uri="{BB962C8B-B14F-4D97-AF65-F5344CB8AC3E}">
        <p14:creationId xmlns:p14="http://schemas.microsoft.com/office/powerpoint/2010/main" val="88218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706204"/>
          </a:xfrm>
        </p:spPr>
        <p:txBody>
          <a:bodyPr/>
          <a:lstStyle/>
          <a:p>
            <a:r>
              <a:rPr lang="en-US" dirty="0">
                <a:latin typeface="Arial Narrow" panose="020B0606020202030204" pitchFamily="34" charset="0"/>
              </a:rPr>
              <a:t>Resources</a:t>
            </a:r>
          </a:p>
        </p:txBody>
      </p:sp>
      <p:sp>
        <p:nvSpPr>
          <p:cNvPr id="3" name="Content Placeholder 2"/>
          <p:cNvSpPr>
            <a:spLocks noGrp="1"/>
          </p:cNvSpPr>
          <p:nvPr>
            <p:ph idx="1"/>
          </p:nvPr>
        </p:nvSpPr>
        <p:spPr>
          <a:xfrm>
            <a:off x="457200" y="1295402"/>
            <a:ext cx="8229600" cy="5088466"/>
          </a:xfrm>
        </p:spPr>
        <p:txBody>
          <a:bodyPr/>
          <a:lstStyle/>
          <a:p>
            <a:pPr marL="0" indent="0">
              <a:buNone/>
            </a:pPr>
            <a:r>
              <a:rPr lang="en-US" dirty="0"/>
              <a:t>Videos</a:t>
            </a:r>
          </a:p>
          <a:p>
            <a:r>
              <a:rPr lang="en-US" sz="2000" b="1" dirty="0"/>
              <a:t>Ready Houston’s: </a:t>
            </a:r>
            <a:r>
              <a:rPr lang="en-US" sz="2000" b="1" dirty="0">
                <a:hlinkClick r:id="rId3"/>
              </a:rPr>
              <a:t> </a:t>
            </a:r>
            <a:r>
              <a:rPr lang="en-US" sz="2000" dirty="0">
                <a:hlinkClick r:id="rId3"/>
              </a:rPr>
              <a:t>RUN. HIDE. FIGHT. </a:t>
            </a:r>
            <a:r>
              <a:rPr lang="en-US" sz="2000" dirty="0" err="1">
                <a:hlinkClick r:id="rId3"/>
              </a:rPr>
              <a:t>Surviging</a:t>
            </a:r>
            <a:r>
              <a:rPr lang="en-US" sz="2000" dirty="0">
                <a:hlinkClick r:id="rId3"/>
              </a:rPr>
              <a:t> an Active </a:t>
            </a:r>
            <a:r>
              <a:rPr lang="en-US" sz="2000">
                <a:hlinkClick r:id="rId3"/>
              </a:rPr>
              <a:t>Shooter Event</a:t>
            </a:r>
          </a:p>
          <a:p>
            <a:endParaRPr lang="en-US" sz="800" dirty="0">
              <a:hlinkClick r:id="rId3"/>
            </a:endParaRPr>
          </a:p>
          <a:p>
            <a:r>
              <a:rPr lang="en-US" sz="2000" b="1" dirty="0"/>
              <a:t>Oregon has created a series of videos: </a:t>
            </a:r>
            <a:r>
              <a:rPr lang="en-US" sz="2000" dirty="0">
                <a:hlinkClick r:id="rId4"/>
              </a:rPr>
              <a:t>Preparedness Videos for Staff Meetings . </a:t>
            </a:r>
            <a:endParaRPr lang="en-US" sz="2000" dirty="0"/>
          </a:p>
          <a:p>
            <a:endParaRPr lang="en-US" sz="2000" dirty="0">
              <a:solidFill>
                <a:prstClr val="black"/>
              </a:solidFill>
            </a:endParaRPr>
          </a:p>
          <a:p>
            <a:pPr marL="0" indent="0">
              <a:buNone/>
            </a:pPr>
            <a:r>
              <a:rPr lang="en-US" dirty="0">
                <a:solidFill>
                  <a:prstClr val="black"/>
                </a:solidFill>
              </a:rPr>
              <a:t>Posters</a:t>
            </a:r>
          </a:p>
          <a:p>
            <a:r>
              <a:rPr lang="en-US" sz="2000" b="1" dirty="0">
                <a:solidFill>
                  <a:prstClr val="black"/>
                </a:solidFill>
              </a:rPr>
              <a:t>Ready.gov offers posters on a variety of topics: </a:t>
            </a:r>
            <a:r>
              <a:rPr lang="en-US" sz="2000" dirty="0">
                <a:solidFill>
                  <a:prstClr val="black"/>
                </a:solidFill>
                <a:hlinkClick r:id="rId5">
                  <a:extLst>
                    <a:ext uri="{A12FA001-AC4F-418D-AE19-62706E023703}">
                      <ahyp:hlinkClr xmlns:ahyp="http://schemas.microsoft.com/office/drawing/2018/hyperlinkcolor" val="tx"/>
                    </a:ext>
                  </a:extLst>
                </a:hlinkClick>
              </a:rPr>
              <a:t>https://www.ready.gov/publications</a:t>
            </a:r>
            <a:r>
              <a:rPr lang="en-US" sz="2000" dirty="0">
                <a:solidFill>
                  <a:prstClr val="black"/>
                </a:solidFill>
              </a:rPr>
              <a:t> </a:t>
            </a:r>
          </a:p>
          <a:p>
            <a:pPr marL="0" lvl="0" indent="0">
              <a:buNone/>
            </a:pPr>
            <a:endParaRPr lang="en-US" sz="800" b="1" dirty="0">
              <a:solidFill>
                <a:prstClr val="black"/>
              </a:solidFill>
            </a:endParaRPr>
          </a:p>
          <a:p>
            <a:r>
              <a:rPr lang="en-US" sz="2000" b="1" dirty="0">
                <a:solidFill>
                  <a:prstClr val="black"/>
                </a:solidFill>
              </a:rPr>
              <a:t>We Prepare Every Day Inclusive Emergency Preparedness Poster: </a:t>
            </a:r>
            <a:r>
              <a:rPr lang="en-US" sz="2000" dirty="0">
                <a:solidFill>
                  <a:prstClr val="black"/>
                </a:solidFill>
                <a:hlinkClick r:id="rId6">
                  <a:extLst>
                    <a:ext uri="{A12FA001-AC4F-418D-AE19-62706E023703}">
                      <ahyp:hlinkClr xmlns:ahyp="http://schemas.microsoft.com/office/drawing/2018/hyperlinkcolor" val="tx"/>
                    </a:ext>
                  </a:extLst>
                </a:hlinkClick>
              </a:rPr>
              <a:t>https://www.fema.gov/media-library/assets/documents/117439</a:t>
            </a:r>
            <a:r>
              <a:rPr lang="en-US" sz="2000" dirty="0">
                <a:solidFill>
                  <a:prstClr val="black"/>
                </a:solidFill>
              </a:rPr>
              <a:t> </a:t>
            </a:r>
          </a:p>
          <a:p>
            <a:endParaRPr lang="en-US" dirty="0"/>
          </a:p>
        </p:txBody>
      </p:sp>
    </p:spTree>
    <p:extLst>
      <p:ext uri="{BB962C8B-B14F-4D97-AF65-F5344CB8AC3E}">
        <p14:creationId xmlns:p14="http://schemas.microsoft.com/office/powerpoint/2010/main" val="48663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Resources</a:t>
            </a:r>
          </a:p>
        </p:txBody>
      </p:sp>
      <p:sp>
        <p:nvSpPr>
          <p:cNvPr id="3" name="Content Placeholder 2"/>
          <p:cNvSpPr>
            <a:spLocks noGrp="1"/>
          </p:cNvSpPr>
          <p:nvPr>
            <p:ph idx="1"/>
          </p:nvPr>
        </p:nvSpPr>
        <p:spPr>
          <a:xfrm>
            <a:off x="457200" y="1295402"/>
            <a:ext cx="8229600" cy="5088466"/>
          </a:xfrm>
        </p:spPr>
        <p:txBody>
          <a:bodyPr/>
          <a:lstStyle/>
          <a:p>
            <a:pPr marL="0" indent="0">
              <a:buNone/>
            </a:pPr>
            <a:r>
              <a:rPr lang="en-US" dirty="0"/>
              <a:t>Other tools</a:t>
            </a:r>
          </a:p>
          <a:p>
            <a:pPr marL="0" indent="0">
              <a:buNone/>
            </a:pPr>
            <a:endParaRPr lang="en-US" sz="800" dirty="0"/>
          </a:p>
          <a:p>
            <a:r>
              <a:rPr lang="en-US" sz="2000" b="1" dirty="0"/>
              <a:t>U.S. Chamber of Commerce Foundation’s Resilience in a Box: </a:t>
            </a:r>
            <a:r>
              <a:rPr lang="en-US" sz="2000" dirty="0">
                <a:hlinkClick r:id="rId3"/>
              </a:rPr>
              <a:t>https://www.uschamberfoundation.org/resilience-box</a:t>
            </a:r>
            <a:endParaRPr lang="en-US" sz="2000" dirty="0"/>
          </a:p>
          <a:p>
            <a:endParaRPr lang="en-US" sz="800" dirty="0"/>
          </a:p>
          <a:p>
            <a:r>
              <a:rPr lang="en-US" sz="2000" b="1" dirty="0"/>
              <a:t>Department of Homeland Security’s Make a Plan: </a:t>
            </a:r>
            <a:r>
              <a:rPr lang="en-US" sz="2000" dirty="0">
                <a:hlinkClick r:id="rId4"/>
              </a:rPr>
              <a:t>https://www.ready.gov/plan</a:t>
            </a:r>
            <a:endParaRPr lang="en-US" sz="2000" dirty="0"/>
          </a:p>
          <a:p>
            <a:endParaRPr lang="en-US" sz="800" dirty="0"/>
          </a:p>
          <a:p>
            <a:r>
              <a:rPr lang="en-US" sz="2000" b="1" dirty="0"/>
              <a:t>FEMA’s How to Make a Disaster Plan: </a:t>
            </a:r>
            <a:r>
              <a:rPr lang="en-US" sz="2000" dirty="0">
                <a:hlinkClick r:id="rId5"/>
              </a:rPr>
              <a:t>https://www.fema.gov/news-release/2018/03/29/how-make-disaster-plan</a:t>
            </a:r>
            <a:r>
              <a:rPr lang="en-US" sz="2000" dirty="0"/>
              <a:t> </a:t>
            </a:r>
          </a:p>
          <a:p>
            <a:endParaRPr lang="en-US" sz="800" dirty="0"/>
          </a:p>
          <a:p>
            <a:r>
              <a:rPr lang="en-US" sz="2000" b="1" dirty="0"/>
              <a:t>Safeguard Iowa Partnership’s Business Emergency Guide: </a:t>
            </a:r>
            <a:r>
              <a:rPr lang="en-US" sz="2000" dirty="0">
                <a:hlinkClick r:id="rId6">
                  <a:extLst>
                    <a:ext uri="{A12FA001-AC4F-418D-AE19-62706E023703}">
                      <ahyp:hlinkClr xmlns:ahyp="http://schemas.microsoft.com/office/drawing/2018/hyperlinkcolor" val="tx"/>
                    </a:ext>
                  </a:extLst>
                </a:hlinkClick>
              </a:rPr>
              <a:t>https://www.polkcountyiowa.gov/media/438675/sip-business-emergency-guide-version-20-4.pdf</a:t>
            </a:r>
            <a:r>
              <a:rPr lang="en-US" sz="2000" dirty="0"/>
              <a:t> </a:t>
            </a:r>
          </a:p>
          <a:p>
            <a:endParaRPr lang="en-US" sz="800" dirty="0"/>
          </a:p>
          <a:p>
            <a:pPr lvl="0"/>
            <a:r>
              <a:rPr lang="en-US" sz="2000" b="1" dirty="0">
                <a:solidFill>
                  <a:prstClr val="black"/>
                </a:solidFill>
              </a:rPr>
              <a:t>Active Shooter Preparedness: </a:t>
            </a:r>
            <a:r>
              <a:rPr lang="en-US" sz="2000" dirty="0">
                <a:solidFill>
                  <a:prstClr val="black"/>
                </a:solidFill>
                <a:hlinkClick r:id="rId7">
                  <a:extLst>
                    <a:ext uri="{A12FA001-AC4F-418D-AE19-62706E023703}">
                      <ahyp:hlinkClr xmlns:ahyp="http://schemas.microsoft.com/office/drawing/2018/hyperlinkcolor" val="tx"/>
                    </a:ext>
                  </a:extLst>
                </a:hlinkClick>
              </a:rPr>
              <a:t>https://www.dhs.gov/cisa/active-shooter-preparedness</a:t>
            </a:r>
            <a:endParaRPr lang="en-US" sz="2000" dirty="0">
              <a:solidFill>
                <a:prstClr val="black"/>
              </a:solidFill>
            </a:endParaRPr>
          </a:p>
          <a:p>
            <a:endParaRPr lang="en-US" dirty="0">
              <a:solidFill>
                <a:schemeClr val="accent1"/>
              </a:solidFill>
            </a:endParaRPr>
          </a:p>
        </p:txBody>
      </p:sp>
    </p:spTree>
    <p:extLst>
      <p:ext uri="{BB962C8B-B14F-4D97-AF65-F5344CB8AC3E}">
        <p14:creationId xmlns:p14="http://schemas.microsoft.com/office/powerpoint/2010/main" val="38474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Tips and reminders</a:t>
            </a:r>
            <a:br>
              <a:rPr lang="en-US" dirty="0"/>
            </a:br>
            <a:endParaRPr lang="en-US" dirty="0"/>
          </a:p>
        </p:txBody>
      </p:sp>
      <p:sp>
        <p:nvSpPr>
          <p:cNvPr id="3" name="Content Placeholder 2"/>
          <p:cNvSpPr>
            <a:spLocks noGrp="1"/>
          </p:cNvSpPr>
          <p:nvPr>
            <p:ph idx="1"/>
          </p:nvPr>
        </p:nvSpPr>
        <p:spPr>
          <a:xfrm>
            <a:off x="457200" y="1308952"/>
            <a:ext cx="8229600" cy="5549048"/>
          </a:xfrm>
        </p:spPr>
        <p:txBody>
          <a:bodyPr/>
          <a:lstStyle/>
          <a:p>
            <a:pPr marL="514350" indent="-514350">
              <a:buFont typeface="+mj-lt"/>
              <a:buAutoNum type="arabicPeriod"/>
            </a:pPr>
            <a:r>
              <a:rPr lang="en-US" sz="2000" dirty="0"/>
              <a:t>Review your insurance.  It is important to have an understanding what is covered and what is not.  Don’t fall into the trap of thinking that insurance is too expensive.  Talk through options with a broker.  Even covering just the basics can help you get up and running faster. </a:t>
            </a:r>
          </a:p>
          <a:p>
            <a:pPr marL="514350" indent="-514350">
              <a:buFont typeface="+mj-lt"/>
              <a:buAutoNum type="arabicPeriod"/>
            </a:pPr>
            <a:r>
              <a:rPr lang="en-US" sz="2000" dirty="0"/>
              <a:t>Create a rainy-day fund. In business, having reserves could help you make payroll.  At home, it could help pay for repairs or bridge other gaps.</a:t>
            </a:r>
          </a:p>
          <a:p>
            <a:pPr marL="514350" indent="-514350">
              <a:buFont typeface="+mj-lt"/>
              <a:buAutoNum type="arabicPeriod"/>
            </a:pPr>
            <a:r>
              <a:rPr lang="en-US" sz="2000" dirty="0"/>
              <a:t>Follow the experts on social media. Local news outlets, National Weather Service, your County Emergency Management, Safeguard Iowa Partnership, and others are good organizations to track to stay current.</a:t>
            </a:r>
          </a:p>
          <a:p>
            <a:pPr marL="514350" indent="-514350">
              <a:buFont typeface="+mj-lt"/>
              <a:buAutoNum type="arabicPeriod"/>
            </a:pPr>
            <a:r>
              <a:rPr lang="en-US" sz="2000" dirty="0"/>
              <a:t>Flooding is commonplace in Iowa.  Never walk, swim, or drive through flood waters. Just six inches of moving water can knock you down, and one foot of moving water can sweep your vehicle away. Turn Around, Don’t Drown! </a:t>
            </a:r>
          </a:p>
        </p:txBody>
      </p:sp>
    </p:spTree>
    <p:extLst>
      <p:ext uri="{BB962C8B-B14F-4D97-AF65-F5344CB8AC3E}">
        <p14:creationId xmlns:p14="http://schemas.microsoft.com/office/powerpoint/2010/main" val="248739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MORE Tips</a:t>
            </a:r>
            <a:br>
              <a:rPr lang="en-US" dirty="0"/>
            </a:br>
            <a:endParaRPr lang="en-US" dirty="0"/>
          </a:p>
        </p:txBody>
      </p:sp>
      <p:sp>
        <p:nvSpPr>
          <p:cNvPr id="3" name="Content Placeholder 2"/>
          <p:cNvSpPr>
            <a:spLocks noGrp="1"/>
          </p:cNvSpPr>
          <p:nvPr>
            <p:ph idx="1"/>
          </p:nvPr>
        </p:nvSpPr>
        <p:spPr>
          <a:xfrm>
            <a:off x="457200" y="1348211"/>
            <a:ext cx="8229600" cy="5314041"/>
          </a:xfrm>
        </p:spPr>
        <p:txBody>
          <a:bodyPr/>
          <a:lstStyle/>
          <a:p>
            <a:pPr marL="457200" indent="-457200">
              <a:buFont typeface="+mj-lt"/>
              <a:buAutoNum type="arabicPeriod" startAt="5"/>
            </a:pPr>
            <a:r>
              <a:rPr lang="en-US" sz="2000" dirty="0"/>
              <a:t>Get to know neighbors and check on them before and after a disaster.</a:t>
            </a:r>
          </a:p>
          <a:p>
            <a:pPr marL="457200" indent="-457200">
              <a:buFont typeface="+mj-lt"/>
              <a:buAutoNum type="arabicPeriod" startAt="5"/>
            </a:pPr>
            <a:r>
              <a:rPr lang="en-US" sz="2000" dirty="0"/>
              <a:t>According to Department of Homeland Security, 44 percent of small businesses reported being the victim of a cyber attack, with an average cost of approximately $9,000 per attack.</a:t>
            </a:r>
          </a:p>
          <a:p>
            <a:pPr marL="457200" indent="-457200">
              <a:buFont typeface="+mj-lt"/>
              <a:buAutoNum type="arabicPeriod" startAt="5"/>
            </a:pPr>
            <a:r>
              <a:rPr lang="en-US" sz="2000" dirty="0"/>
              <a:t>Know how to shut off utilities where you live and work.</a:t>
            </a:r>
          </a:p>
          <a:p>
            <a:pPr marL="457200" indent="-457200">
              <a:buFont typeface="+mj-lt"/>
              <a:buAutoNum type="arabicPeriod" startAt="5"/>
            </a:pPr>
            <a:r>
              <a:rPr lang="en-US" sz="2000" dirty="0"/>
              <a:t>Generators should always be used outside the home.  Carbon monoxide poisoning can occur when a generator is not working, or vented, properly. </a:t>
            </a:r>
          </a:p>
          <a:p>
            <a:pPr marL="457200" indent="-457200">
              <a:buFont typeface="+mj-lt"/>
              <a:buAutoNum type="arabicPeriod" startAt="5"/>
            </a:pPr>
            <a:r>
              <a:rPr lang="en-US" sz="2000" dirty="0"/>
              <a:t>Know a safe location in your home and your workplace in case there is a tornado.</a:t>
            </a:r>
          </a:p>
          <a:p>
            <a:pPr marL="457200" indent="-457200">
              <a:buFont typeface="+mj-lt"/>
              <a:buAutoNum type="arabicPeriod" startAt="5"/>
            </a:pPr>
            <a:r>
              <a:rPr lang="en-US" sz="2000" dirty="0"/>
              <a:t>Extreme heat can be deadly. Drink plenty of water throughout the day. Take advantage of city cooling centers, public pools and other air-conditioned public places.</a:t>
            </a:r>
          </a:p>
          <a:p>
            <a:pPr marL="457200" indent="-457200">
              <a:buFont typeface="+mj-lt"/>
              <a:buAutoNum type="arabicPeriod" startAt="5"/>
            </a:pPr>
            <a:r>
              <a:rPr lang="en-US" sz="2000" dirty="0"/>
              <a:t>Help your children memorize emergency contacts or write them in a secure place.</a:t>
            </a:r>
          </a:p>
          <a:p>
            <a:pPr marL="457200" indent="-457200">
              <a:buFont typeface="+mj-lt"/>
              <a:buAutoNum type="arabicPeriod" startAt="5"/>
            </a:pPr>
            <a:endParaRPr lang="en-US" sz="2000" dirty="0"/>
          </a:p>
        </p:txBody>
      </p:sp>
    </p:spTree>
    <p:extLst>
      <p:ext uri="{BB962C8B-B14F-4D97-AF65-F5344CB8AC3E}">
        <p14:creationId xmlns:p14="http://schemas.microsoft.com/office/powerpoint/2010/main" val="416983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More tips</a:t>
            </a:r>
            <a:br>
              <a:rPr lang="en-US" dirty="0"/>
            </a:br>
            <a:endParaRPr lang="en-US" dirty="0"/>
          </a:p>
        </p:txBody>
      </p:sp>
      <p:sp>
        <p:nvSpPr>
          <p:cNvPr id="3" name="Content Placeholder 2"/>
          <p:cNvSpPr>
            <a:spLocks noGrp="1"/>
          </p:cNvSpPr>
          <p:nvPr>
            <p:ph idx="1"/>
          </p:nvPr>
        </p:nvSpPr>
        <p:spPr>
          <a:xfrm>
            <a:off x="457200" y="1335112"/>
            <a:ext cx="8229600" cy="5088466"/>
          </a:xfrm>
        </p:spPr>
        <p:txBody>
          <a:bodyPr/>
          <a:lstStyle/>
          <a:p>
            <a:pPr marL="457200" indent="-457200">
              <a:buFont typeface="+mj-lt"/>
              <a:buAutoNum type="arabicPeriod" startAt="12"/>
            </a:pPr>
            <a:r>
              <a:rPr lang="en-US" sz="2000" dirty="0"/>
              <a:t>Clean up. Look around storage areas, purge what you no longer need, properly store what you want to keep.  Consider using watertight totes and shelving for proper storage and a higher survival rate for items. </a:t>
            </a:r>
          </a:p>
          <a:p>
            <a:pPr marL="457200" indent="-457200">
              <a:buFont typeface="+mj-lt"/>
              <a:buAutoNum type="arabicPeriod" startAt="12"/>
            </a:pPr>
            <a:r>
              <a:rPr lang="en-US" sz="2000" dirty="0"/>
              <a:t>Back up.  What key pieces of data are essential to business or personal operations?  Ensure regular back ups or logging of items such as this.  Consider storing copies in multiple locations.</a:t>
            </a:r>
          </a:p>
          <a:p>
            <a:pPr marL="457200" indent="-457200">
              <a:buFont typeface="+mj-lt"/>
              <a:buAutoNum type="arabicPeriod" startAt="12"/>
            </a:pPr>
            <a:r>
              <a:rPr lang="en-US" sz="2000" dirty="0"/>
              <a:t>Is your location prone to flooding?  Updated flood maps can help you understand your risk. </a:t>
            </a:r>
            <a:r>
              <a:rPr lang="en-US" sz="2000" dirty="0">
                <a:hlinkClick r:id="rId3">
                  <a:extLst>
                    <a:ext uri="{A12FA001-AC4F-418D-AE19-62706E023703}">
                      <ahyp:hlinkClr xmlns:ahyp="http://schemas.microsoft.com/office/drawing/2018/hyperlinkcolor" val="tx"/>
                    </a:ext>
                  </a:extLst>
                </a:hlinkClick>
              </a:rPr>
              <a:t>https://ifis.iowafloodcenter.org/ifis/maps/</a:t>
            </a:r>
            <a:r>
              <a:rPr lang="en-US" sz="2000" dirty="0"/>
              <a:t> </a:t>
            </a:r>
          </a:p>
          <a:p>
            <a:pPr marL="457200" indent="-457200">
              <a:buFont typeface="+mj-lt"/>
              <a:buAutoNum type="arabicPeriod" startAt="12"/>
            </a:pPr>
            <a:r>
              <a:rPr lang="en-US" sz="2000" dirty="0"/>
              <a:t>Unfortunately, mass shootings are on the rise.  Review the Department of Homeland Security’s Active Shooter Event Guide and remember, Run, Hide, Fight</a:t>
            </a:r>
            <a:r>
              <a:rPr lang="en-US" sz="2000" dirty="0">
                <a:solidFill>
                  <a:schemeClr val="accent1"/>
                </a:solidFill>
              </a:rPr>
              <a:t>.</a:t>
            </a:r>
          </a:p>
          <a:p>
            <a:pPr marL="457200" indent="-457200">
              <a:buFont typeface="+mj-lt"/>
              <a:buAutoNum type="arabicPeriod" startAt="12"/>
            </a:pPr>
            <a:r>
              <a:rPr lang="en-US" sz="2000" dirty="0"/>
              <a:t>Know two ways out of every room in your home and office. Considering drawing up an easy to understand map of the routes and share them with others. </a:t>
            </a:r>
          </a:p>
          <a:p>
            <a:pPr marL="457200" indent="-457200">
              <a:buFont typeface="+mj-lt"/>
              <a:buAutoNum type="arabicPeriod" startAt="12"/>
            </a:pPr>
            <a:endParaRPr lang="en-US" sz="2000" dirty="0">
              <a:solidFill>
                <a:schemeClr val="accent1"/>
              </a:solidFill>
            </a:endParaRPr>
          </a:p>
          <a:p>
            <a:pPr marL="457200" indent="-457200">
              <a:buFont typeface="+mj-lt"/>
              <a:buAutoNum type="arabicPeriod" startAt="12"/>
            </a:pPr>
            <a:endParaRPr lang="en-US" sz="2000" dirty="0">
              <a:solidFill>
                <a:schemeClr val="accent1"/>
              </a:solidFill>
            </a:endParaRPr>
          </a:p>
        </p:txBody>
      </p:sp>
    </p:spTree>
    <p:extLst>
      <p:ext uri="{BB962C8B-B14F-4D97-AF65-F5344CB8AC3E}">
        <p14:creationId xmlns:p14="http://schemas.microsoft.com/office/powerpoint/2010/main" val="695882088"/>
      </p:ext>
    </p:extLst>
  </p:cSld>
  <p:clrMapOvr>
    <a:masterClrMapping/>
  </p:clrMapOvr>
</p:sld>
</file>

<file path=ppt/theme/theme1.xml><?xml version="1.0" encoding="utf-8"?>
<a:theme xmlns:a="http://schemas.openxmlformats.org/drawingml/2006/main" name="Default Theme">
  <a:themeElements>
    <a:clrScheme name="GDMP Color Palette ">
      <a:dk1>
        <a:sysClr val="windowText" lastClr="000000"/>
      </a:dk1>
      <a:lt1>
        <a:sysClr val="window" lastClr="FFFFFF"/>
      </a:lt1>
      <a:dk2>
        <a:srgbClr val="BCBEC0"/>
      </a:dk2>
      <a:lt2>
        <a:srgbClr val="FFFFFF"/>
      </a:lt2>
      <a:accent1>
        <a:srgbClr val="E51B2B"/>
      </a:accent1>
      <a:accent2>
        <a:srgbClr val="FFD100"/>
      </a:accent2>
      <a:accent3>
        <a:srgbClr val="003A5D"/>
      </a:accent3>
      <a:accent4>
        <a:srgbClr val="BFD22B"/>
      </a:accent4>
      <a:accent5>
        <a:srgbClr val="F7921E"/>
      </a:accent5>
      <a:accent6>
        <a:srgbClr val="006FB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566FDD6A297D49BB98B4125B68E066" ma:contentTypeVersion="13" ma:contentTypeDescription="Create a new document." ma:contentTypeScope="" ma:versionID="7728edf6e4bf39d3efcb00d9002dbcef">
  <xsd:schema xmlns:xsd="http://www.w3.org/2001/XMLSchema" xmlns:xs="http://www.w3.org/2001/XMLSchema" xmlns:p="http://schemas.microsoft.com/office/2006/metadata/properties" xmlns:ns3="a14cb682-4b01-436f-a3de-b4ae7b6169e9" xmlns:ns4="aa095c98-29e9-45f2-9d17-9ff4055fcca7" targetNamespace="http://schemas.microsoft.com/office/2006/metadata/properties" ma:root="true" ma:fieldsID="35331642d1984165c48c8b838397b97f" ns3:_="" ns4:_="">
    <xsd:import namespace="a14cb682-4b01-436f-a3de-b4ae7b6169e9"/>
    <xsd:import namespace="aa095c98-29e9-45f2-9d17-9ff4055fcc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cb682-4b01-436f-a3de-b4ae7b6169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095c98-29e9-45f2-9d17-9ff4055fcc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8502B2-9DE7-463B-9FE2-A63634F259C9}">
  <ds:schemaRefs>
    <ds:schemaRef ds:uri="http://schemas.microsoft.com/sharepoint/v3/contenttype/forms"/>
  </ds:schemaRefs>
</ds:datastoreItem>
</file>

<file path=customXml/itemProps2.xml><?xml version="1.0" encoding="utf-8"?>
<ds:datastoreItem xmlns:ds="http://schemas.openxmlformats.org/officeDocument/2006/customXml" ds:itemID="{AAA71A18-EE10-4512-A06F-1C501C611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cb682-4b01-436f-a3de-b4ae7b6169e9"/>
    <ds:schemaRef ds:uri="aa095c98-29e9-45f2-9d17-9ff4055fcc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034C9B-5A7C-4D0C-BAD5-2B542BB9857C}">
  <ds:schemaRefs>
    <ds:schemaRef ds:uri="http://purl.org/dc/terms/"/>
    <ds:schemaRef ds:uri="http://schemas.microsoft.com/office/infopath/2007/PartnerControls"/>
    <ds:schemaRef ds:uri="a14cb682-4b01-436f-a3de-b4ae7b6169e9"/>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aa095c98-29e9-45f2-9d17-9ff4055fcca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Theme.thmx</Template>
  <TotalTime>28521</TotalTime>
  <Words>1613</Words>
  <Application>Microsoft Office PowerPoint</Application>
  <PresentationFormat>On-screen Show (4:3)</PresentationFormat>
  <Paragraphs>91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Ariak</vt:lpstr>
      <vt:lpstr>Arial</vt:lpstr>
      <vt:lpstr>Arial Narrow</vt:lpstr>
      <vt:lpstr>Calibri</vt:lpstr>
      <vt:lpstr>Default Theme</vt:lpstr>
      <vt:lpstr>Be Prepared. The following pages contain verbiage, tips, and other articles and resources around the topic of preparedness that you can reference and share with your co-workers and employees.</vt:lpstr>
      <vt:lpstr>What and Why</vt:lpstr>
      <vt:lpstr>Ideas for activities</vt:lpstr>
      <vt:lpstr>Ideas for activities</vt:lpstr>
      <vt:lpstr>Resources</vt:lpstr>
      <vt:lpstr>Resources</vt:lpstr>
      <vt:lpstr>Tips and reminders </vt:lpstr>
      <vt:lpstr>MORE Tips </vt:lpstr>
      <vt:lpstr>More tips </vt:lpstr>
      <vt:lpstr>More tips </vt:lpstr>
      <vt:lpstr>More tips </vt:lpstr>
      <vt:lpstr>More tips </vt:lpstr>
      <vt:lpstr>More tips </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month of January, we will focus on this is placeholder text. The following pages contain verbiage, tips, a printable poster and other articles and resources that you can reference and share with your co-workers and employees.</dc:title>
  <dc:creator>Jenna Brownlee</dc:creator>
  <cp:lastModifiedBy>Meg Schneider</cp:lastModifiedBy>
  <cp:revision>85</cp:revision>
  <cp:lastPrinted>2019-09-17T16:17:17Z</cp:lastPrinted>
  <dcterms:created xsi:type="dcterms:W3CDTF">2017-02-27T20:10:49Z</dcterms:created>
  <dcterms:modified xsi:type="dcterms:W3CDTF">2019-09-24T17:36:04Z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0x010100D2566FDD6A297D49BB98B4125B68E066</vt:lpwstr>
  </property>
</Properties>
</file>